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4088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                                                      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NUMERICAL METHODS</a:t>
            </a:r>
            <a:endParaRPr lang="en-IN" dirty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1792288" y="763797"/>
            <a:ext cx="7123112" cy="540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Solution: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x	          y		   ∆y	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 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140    	        3.685	1.169	0.279	0.047	0.002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150 	       4.854	1.448	0.326	0.049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160                6.302	1.774	0.375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170	       8.076	2.149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180	      10.225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+p∆y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p(p-1)∆</a:t>
            </a:r>
            <a:r>
              <a:rPr kumimoji="0" lang="en-US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p(p-1)(p-2)∆</a:t>
            </a:r>
            <a:r>
              <a:rPr kumimoji="0" lang="en-US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aseline="-300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  </a:t>
            </a: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      3ḷ</a:t>
            </a:r>
            <a:endParaRPr lang="en-US" baseline="-300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sng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p(p-1(p-2)……(p-(n-1))∆</a:t>
            </a:r>
            <a:r>
              <a:rPr kumimoji="0" lang="en-US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=3.685               	p=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x-x</a:t>
            </a:r>
            <a:r>
              <a:rPr kumimoji="0" lang="en-US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lang="en-US" baseline="-300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h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=1.169	    =(142-140)/10=0.2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=0.279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=0.047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=0.002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=3.685+0.2(1.169)+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0.2(0.2-1)0.279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0.2(0.2-1)(0.2-2)0.047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          2                             6                         24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1)(0.2-2)(0.2-3)0.002</a:t>
            </a:r>
            <a:endParaRPr lang="en-US" dirty="0" smtClean="0"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=3.685+0.2338+0.0223+0.0022+0.00007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=3.89863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=3.899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-5996161"/>
            <a:ext cx="8834854" cy="1244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2.Following data gives the value x and y. find the value of y when x is 21. From the table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20	 	23		26		29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0.3420		0.3907		0.4384		0.4848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Solution: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  y	               ∆y		∆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 	∆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120	0.3420		0.0487		-0.001		0.0003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23	0.3907		0.0477		-0.0013	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26	0.4384		0.0464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29	0.4848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Formula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+p∆y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p(p-1)∆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p(p-1)(p-2)∆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p(p-1(p-2)……(p-(n-1))∆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3ḷ                                                         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=0.3420		p=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h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=0.0487	            	   =(21-20)/3=0.3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=-0.001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=0.0003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     0.3420+0.3(0.0487)+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0.3(0.3-1)(-0.001)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0.3(0.3-1)(0.3-2)0.0003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	  		                 2	</a:t>
            </a:r>
            <a:r>
              <a:rPr lang="en-US" sz="14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6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=0.3420+0.01461+0.000105+0.00001785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=0.3567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" y="-4488064"/>
            <a:ext cx="9144000" cy="943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3.Using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forward interpolation formula. Calculate x is 1.02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upto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3 decimal places in the table given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below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1.0	1.1	1.2	1.3	1.4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F(x)	0.841	0.89	1.932	0.964	0.985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Solution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f(x)		∆y		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 	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1.0	0.841		0.05		 -0.009		0		-0.002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1.1	0.891		0.041		-0.0009		-0.002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1.2	0.932		0.032		-0.011	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1.3	0.964		0.021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1.4	0.985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+p∆y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p(p-1)∆</a:t>
            </a:r>
            <a:r>
              <a:rPr kumimoji="0" lang="en-US" sz="12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p(p-1)(p-2)∆</a:t>
            </a:r>
            <a:r>
              <a:rPr kumimoji="0" lang="en-US" sz="12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p(p-1(p-2)……(p-(n-1))∆</a:t>
            </a:r>
            <a:r>
              <a:rPr kumimoji="0" lang="en-US" sz="12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3ḷ                                                                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=0.841              	               p=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x-x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=0.05	            	   =(1.02-1)/0.1=0.2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=-0.009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∆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=-0.002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=0.841+0.2(0.05)+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0.2(0.2-1)(-0.009)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0.2(0.2-1)(0.2-2)0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0.2(0.2-1)(0.2-2)(0.2-3)(-0.009)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			2	6		24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=0.841+0.01+0.00072+0+0.0000672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=0.851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46526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NEWTONS GREGORY BACKWARD INTERPOLATION FORMULA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Let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=f(x) be a function which takes the value 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………….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corresponding to the value 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of the independent variable x. let the value of x be at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equi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-distance intervals.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Let x=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 ph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pṼy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(p+1)Ṽ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p(p+1)(p+2) Ṽ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p(p+1(p+2)……(p+(n-1)) 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4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3ḷ                                                         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Note: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This formula is used to interpolate the value of y near the end of a set of tabular values 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Problem: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679799"/>
            <a:ext cx="79248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From the following table of half yearly premium of policies maturing at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qunnial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ages estimate the premium for polices maturing at age 63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Age(x)	     :	45	50	55	60	65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Premium(y):	114.84	96.16	83.32	74.48	64.48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Solution: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Age              premium	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</a:t>
            </a:r>
            <a:r>
              <a:rPr lang="en-US" sz="11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Ṽ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Ṽ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45	114.84	-18.68		5.84		-1-84		0.68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50	96.16	-12.84		4		-1.16		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55	83.32	-8.84		2.84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60	74.48	-6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65	68.4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Formula: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Yp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pṼy</a:t>
            </a:r>
            <a:r>
              <a:rPr kumimoji="0" lang="en-US" sz="11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1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(p+1)Ṽ</a:t>
            </a:r>
            <a:r>
              <a:rPr kumimoji="0" lang="en-US" sz="11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p(p+1)(p+2) Ṽ</a:t>
            </a:r>
            <a:r>
              <a:rPr kumimoji="0" lang="en-US" sz="11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p(p+1(p+2)……(p+(n-1)) </a:t>
            </a:r>
            <a:r>
              <a:rPr kumimoji="0" lang="en-US" sz="11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1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3ḷ                                                                 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=68.48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=-6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=2.84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1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=-1.16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1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=68.48+(-0.4)(-6)+(-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0.4)(0.4+1)2.84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+(-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0.4)(-0.2+1)(-0.4+2)(-1.16)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+(-</a:t>
            </a: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0.4)(-0.2+1)(-0.4+2)(0.4+3)(0.68)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       2			6	24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=68.48+2.4-0.3400+0.07424-0.02828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=70.58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" y="-4472672"/>
            <a:ext cx="8534400" cy="940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2. The amount A of a substance remaining reacting of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interveral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of time t in certain chemical experiment is given below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T(min)		2	5	8	11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A(gm)		94.8	87.9	81.3	75.1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Obtain the value of A where t=9 mints using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backward difference interpolation formula.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		A		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Ṽ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Ṽ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		94.8		-6.9		0.3		0.1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5		87.9		-6.6		0.4	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8		81.3		-6.2	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11		75.1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pṼy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(p+1)Ṽ</a:t>
            </a:r>
            <a:r>
              <a:rPr kumimoji="0" lang="en-US" sz="12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p(p+1)(p+2) Ṽ</a:t>
            </a:r>
            <a:r>
              <a:rPr kumimoji="0" lang="en-US" sz="12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p(p+1(p+2)……(p+(n-1)) </a:t>
            </a:r>
            <a:r>
              <a:rPr kumimoji="0" lang="en-US" sz="1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2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               3ḷ                                                                 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=75.1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=-6.2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=75.1+(-0.6)(-6.2)+(-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0.6)(0.6+1)0.4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+(-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0.6)(-0.6+1)(-0.6+2)(0.1)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		2			6				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=75.1-3.72-0.048-0.0056+4.12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=79.20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" y="-5957690"/>
            <a:ext cx="8610600" cy="1237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3.Using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formula the value of x=27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10	15	20	25	30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35.4	32.2	29.1	26	23.1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Solution: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	y	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	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10	35.4	-3.2		0.1		-0.1		0.3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15	32.2	-3.1		0		0.2	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20	29.1	-3.1		0.2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25	26	-2.9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30	23.1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pṼy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(p+1)Ṽ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p(p+1)(p+2) Ṽ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­…………………………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p(p+1(p+2)……(p+(n-1)) 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4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2ḷ              3ḷ                                                                 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=23.1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Ṽyn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=-2.9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Ṽ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=0.3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=23.1+(-0.6)(-2.9)+(-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0.6)(0.6+1)0.2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+(-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0.6)(-0.6+1)(-0.6+2)(0.2)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+(-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0.6)(-0.6+1)(-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       2                                  6                            24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0.6+2)(0.3)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=23.1+1.74+-0.024-0.01008-0.0112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=24.7947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LAGRANGE’S INTERPOLATION FORMULA</a:t>
            </a:r>
            <a:br>
              <a:rPr lang="en-US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lang="en-IN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-3287734"/>
            <a:ext cx="9144000" cy="703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Let f(x) = y be a function which takes the values 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………………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corresponding to the value x = 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.Since there are n+1 values of y corresponding to n+1 value of 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we can represent the function f(x) by a polynomial in x of degree n.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y=f(x)=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)……….(x-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 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)……….(x-</a:t>
            </a:r>
            <a:r>
              <a:rPr kumimoji="0" lang="en-US" sz="14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+……+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)……….(x-x</a:t>
            </a:r>
            <a:r>
              <a:rPr kumimoji="0" lang="en-US" sz="1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n-1</a:t>
            </a: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)……….(x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    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)…….(x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n)                   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)…….(x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n-1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is known as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lagrange’s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interpolation formula.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It can be used whether the values 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…….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are equally spaced or not and whether the differences of y become smaller or not.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400" dirty="0" smtClean="0">
                <a:latin typeface="Arial Black" pitchFamily="34" charset="0"/>
              </a:rPr>
              <a:t>1.Given the values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IN" sz="1400" dirty="0" smtClean="0">
                <a:latin typeface="Arial Black" pitchFamily="34" charset="0"/>
              </a:rPr>
              <a:t>                            </a:t>
            </a:r>
            <a:r>
              <a:rPr lang="en-US" sz="1400" dirty="0" smtClean="0">
                <a:latin typeface="Arial Black" pitchFamily="34" charset="0"/>
              </a:rPr>
              <a:t>x	:14	17	31	35	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       f(x):	64	44	39.1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find the value of f(x) corresponding of x=27</a:t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solution: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since there are only fours corresponding pairs of values given in the polynomial representing the data is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=14		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=17	x</a:t>
            </a:r>
            <a:r>
              <a:rPr lang="en-US" sz="1400" baseline="-25000" dirty="0" smtClean="0">
                <a:latin typeface="Arial Black" pitchFamily="34" charset="0"/>
              </a:rPr>
              <a:t>2</a:t>
            </a:r>
            <a:r>
              <a:rPr lang="en-US" sz="1400" dirty="0" smtClean="0">
                <a:latin typeface="Arial Black" pitchFamily="34" charset="0"/>
              </a:rPr>
              <a:t>=31	x</a:t>
            </a:r>
            <a:r>
              <a:rPr lang="en-US" sz="1400" baseline="-25000" dirty="0" smtClean="0">
                <a:latin typeface="Arial Black" pitchFamily="34" charset="0"/>
              </a:rPr>
              <a:t>3</a:t>
            </a:r>
            <a:r>
              <a:rPr lang="en-US" sz="1400" dirty="0" smtClean="0">
                <a:latin typeface="Arial Black" pitchFamily="34" charset="0"/>
              </a:rPr>
              <a:t>=35</a:t>
            </a:r>
            <a:r>
              <a:rPr lang="en-IN" sz="1400" dirty="0" smtClean="0">
                <a:latin typeface="Arial Black" pitchFamily="34" charset="0"/>
              </a:rPr>
              <a:t> </a:t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y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=68.7   	y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=64	y</a:t>
            </a:r>
            <a:r>
              <a:rPr lang="en-US" sz="1400" baseline="-25000" dirty="0" smtClean="0">
                <a:latin typeface="Arial Black" pitchFamily="34" charset="0"/>
              </a:rPr>
              <a:t>2</a:t>
            </a:r>
            <a:r>
              <a:rPr lang="en-US" sz="1400" dirty="0" smtClean="0">
                <a:latin typeface="Arial Black" pitchFamily="34" charset="0"/>
              </a:rPr>
              <a:t>=44	y</a:t>
            </a:r>
            <a:r>
              <a:rPr lang="en-US" sz="1400" baseline="-25000" dirty="0" smtClean="0">
                <a:latin typeface="Arial Black" pitchFamily="34" charset="0"/>
              </a:rPr>
              <a:t>3</a:t>
            </a:r>
            <a:r>
              <a:rPr lang="en-US" sz="1400" dirty="0" smtClean="0">
                <a:latin typeface="Arial Black" pitchFamily="34" charset="0"/>
              </a:rPr>
              <a:t>=39.1</a:t>
            </a:r>
            <a:br>
              <a:rPr lang="en-US" sz="1400" dirty="0" smtClean="0">
                <a:latin typeface="Arial Black" pitchFamily="34" charset="0"/>
              </a:rPr>
            </a:b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by </a:t>
            </a:r>
            <a:r>
              <a:rPr lang="en-US" sz="1400" dirty="0" err="1" smtClean="0">
                <a:latin typeface="Arial Black" pitchFamily="34" charset="0"/>
              </a:rPr>
              <a:t>lagrange’s</a:t>
            </a:r>
            <a:r>
              <a:rPr lang="en-US" sz="1400" dirty="0" smtClean="0">
                <a:latin typeface="Arial Black" pitchFamily="34" charset="0"/>
              </a:rPr>
              <a:t> interpolation formula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y=f(x)=</a:t>
            </a:r>
            <a:r>
              <a:rPr lang="en-US" sz="1400" u="sng" dirty="0" smtClean="0">
                <a:latin typeface="Arial Black" pitchFamily="34" charset="0"/>
              </a:rPr>
              <a:t>(x-x</a:t>
            </a:r>
            <a:r>
              <a:rPr lang="en-US" sz="1400" u="sng" baseline="-25000" dirty="0" smtClean="0">
                <a:latin typeface="Arial Black" pitchFamily="34" charset="0"/>
              </a:rPr>
              <a:t>1</a:t>
            </a:r>
            <a:r>
              <a:rPr lang="en-US" sz="1400" u="sng" dirty="0" smtClean="0">
                <a:latin typeface="Arial Black" pitchFamily="34" charset="0"/>
              </a:rPr>
              <a:t>)(x-x</a:t>
            </a:r>
            <a:r>
              <a:rPr lang="en-US" sz="1400" u="sng" baseline="-25000" dirty="0" smtClean="0">
                <a:latin typeface="Arial Black" pitchFamily="34" charset="0"/>
              </a:rPr>
              <a:t>2</a:t>
            </a:r>
            <a:r>
              <a:rPr lang="en-US" sz="1400" u="sng" dirty="0" smtClean="0">
                <a:latin typeface="Arial Black" pitchFamily="34" charset="0"/>
              </a:rPr>
              <a:t>)……….(x-</a:t>
            </a:r>
            <a:r>
              <a:rPr lang="en-US" sz="1400" u="sng" dirty="0" err="1" smtClean="0">
                <a:latin typeface="Arial Black" pitchFamily="34" charset="0"/>
              </a:rPr>
              <a:t>x</a:t>
            </a:r>
            <a:r>
              <a:rPr lang="en-US" sz="1400" u="sng" baseline="-25000" dirty="0" err="1" smtClean="0">
                <a:latin typeface="Arial Black" pitchFamily="34" charset="0"/>
              </a:rPr>
              <a:t>n</a:t>
            </a:r>
            <a:r>
              <a:rPr lang="en-US" sz="1400" u="sng" dirty="0" smtClean="0">
                <a:latin typeface="Arial Black" pitchFamily="34" charset="0"/>
              </a:rPr>
              <a:t>)</a:t>
            </a:r>
            <a:r>
              <a:rPr lang="en-US" sz="1400" dirty="0" smtClean="0">
                <a:latin typeface="Arial Black" pitchFamily="34" charset="0"/>
              </a:rPr>
              <a:t>y</a:t>
            </a:r>
            <a:r>
              <a:rPr lang="en-US" sz="1400" baseline="-25000" dirty="0" smtClean="0">
                <a:latin typeface="Arial Black" pitchFamily="34" charset="0"/>
              </a:rPr>
              <a:t>0 </a:t>
            </a:r>
            <a:r>
              <a:rPr lang="en-US" sz="1400" dirty="0" smtClean="0">
                <a:latin typeface="Arial Black" pitchFamily="34" charset="0"/>
              </a:rPr>
              <a:t>+ </a:t>
            </a:r>
            <a:r>
              <a:rPr lang="en-US" sz="1400" u="sng" dirty="0" smtClean="0">
                <a:latin typeface="Arial Black" pitchFamily="34" charset="0"/>
              </a:rPr>
              <a:t>(x-x</a:t>
            </a:r>
            <a:r>
              <a:rPr lang="en-US" sz="1400" u="sng" baseline="-25000" dirty="0" smtClean="0">
                <a:latin typeface="Arial Black" pitchFamily="34" charset="0"/>
              </a:rPr>
              <a:t>0</a:t>
            </a:r>
            <a:r>
              <a:rPr lang="en-US" sz="1400" u="sng" dirty="0" smtClean="0">
                <a:latin typeface="Arial Black" pitchFamily="34" charset="0"/>
              </a:rPr>
              <a:t>)(x-x</a:t>
            </a:r>
            <a:r>
              <a:rPr lang="en-US" sz="1400" u="sng" baseline="-25000" dirty="0" smtClean="0">
                <a:latin typeface="Arial Black" pitchFamily="34" charset="0"/>
              </a:rPr>
              <a:t>2</a:t>
            </a:r>
            <a:r>
              <a:rPr lang="en-US" sz="1400" u="sng" dirty="0" smtClean="0">
                <a:latin typeface="Arial Black" pitchFamily="34" charset="0"/>
              </a:rPr>
              <a:t>)……….(x-</a:t>
            </a:r>
            <a:r>
              <a:rPr lang="en-US" sz="1400" u="sng" dirty="0" err="1" smtClean="0">
                <a:latin typeface="Arial Black" pitchFamily="34" charset="0"/>
              </a:rPr>
              <a:t>x</a:t>
            </a:r>
            <a:r>
              <a:rPr lang="en-US" sz="1400" u="sng" baseline="-25000" dirty="0" err="1" smtClean="0">
                <a:latin typeface="Arial Black" pitchFamily="34" charset="0"/>
              </a:rPr>
              <a:t>n</a:t>
            </a:r>
            <a:r>
              <a:rPr lang="en-US" sz="1400" u="sng" dirty="0" smtClean="0">
                <a:latin typeface="Arial Black" pitchFamily="34" charset="0"/>
              </a:rPr>
              <a:t>)</a:t>
            </a:r>
            <a:r>
              <a:rPr lang="en-US" sz="1400" dirty="0" smtClean="0">
                <a:latin typeface="Arial Black" pitchFamily="34" charset="0"/>
              </a:rPr>
              <a:t>y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  +……+</a:t>
            </a:r>
            <a:r>
              <a:rPr lang="en-US" sz="1400" u="sng" dirty="0" smtClean="0">
                <a:latin typeface="Arial Black" pitchFamily="34" charset="0"/>
              </a:rPr>
              <a:t>(x-x</a:t>
            </a:r>
            <a:r>
              <a:rPr lang="en-US" sz="1400" u="sng" baseline="-25000" dirty="0" smtClean="0">
                <a:latin typeface="Arial Black" pitchFamily="34" charset="0"/>
              </a:rPr>
              <a:t>0</a:t>
            </a:r>
            <a:r>
              <a:rPr lang="en-US" sz="1400" u="sng" dirty="0" smtClean="0">
                <a:latin typeface="Arial Black" pitchFamily="34" charset="0"/>
              </a:rPr>
              <a:t>)(x-x</a:t>
            </a:r>
            <a:r>
              <a:rPr lang="en-US" sz="1400" u="sng" baseline="-25000" dirty="0" smtClean="0">
                <a:latin typeface="Arial Black" pitchFamily="34" charset="0"/>
              </a:rPr>
              <a:t>1</a:t>
            </a:r>
            <a:r>
              <a:rPr lang="en-US" sz="1400" u="sng" dirty="0" smtClean="0">
                <a:latin typeface="Arial Black" pitchFamily="34" charset="0"/>
              </a:rPr>
              <a:t>)……….(x-x</a:t>
            </a:r>
            <a:r>
              <a:rPr lang="en-US" sz="1400" u="sng" baseline="-25000" dirty="0" smtClean="0">
                <a:latin typeface="Arial Black" pitchFamily="34" charset="0"/>
              </a:rPr>
              <a:t>n-1</a:t>
            </a:r>
            <a:r>
              <a:rPr lang="en-US" sz="1400" u="sng" dirty="0" smtClean="0">
                <a:latin typeface="Arial Black" pitchFamily="34" charset="0"/>
              </a:rPr>
              <a:t>)</a:t>
            </a:r>
            <a:r>
              <a:rPr lang="en-US" sz="1400" dirty="0" err="1" smtClean="0">
                <a:latin typeface="Arial Black" pitchFamily="34" charset="0"/>
              </a:rPr>
              <a:t>y</a:t>
            </a:r>
            <a:r>
              <a:rPr lang="en-US" sz="1400" baseline="-25000" dirty="0" err="1" smtClean="0">
                <a:latin typeface="Arial Black" pitchFamily="34" charset="0"/>
              </a:rPr>
              <a:t>n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baseline="-25000" dirty="0" smtClean="0">
                <a:latin typeface="Arial Black" pitchFamily="34" charset="0"/>
              </a:rPr>
              <a:t>                   </a:t>
            </a:r>
            <a:r>
              <a:rPr lang="en-US" sz="1400" dirty="0" smtClean="0">
                <a:latin typeface="Arial Black" pitchFamily="34" charset="0"/>
              </a:rPr>
              <a:t>(x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)(x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2</a:t>
            </a:r>
            <a:r>
              <a:rPr lang="en-US" sz="1400" dirty="0" smtClean="0">
                <a:latin typeface="Arial Black" pitchFamily="34" charset="0"/>
              </a:rPr>
              <a:t>)……….(x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n</a:t>
            </a:r>
            <a:r>
              <a:rPr lang="en-US" sz="1400" dirty="0" smtClean="0">
                <a:latin typeface="Arial Black" pitchFamily="34" charset="0"/>
              </a:rPr>
              <a:t>)    (x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)(x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2</a:t>
            </a:r>
            <a:r>
              <a:rPr lang="en-US" sz="1400" dirty="0" smtClean="0">
                <a:latin typeface="Arial Black" pitchFamily="34" charset="0"/>
              </a:rPr>
              <a:t>)…….(x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n)                     </a:t>
            </a:r>
            <a:r>
              <a:rPr lang="en-US" sz="1400" dirty="0" smtClean="0">
                <a:latin typeface="Arial Black" pitchFamily="34" charset="0"/>
              </a:rPr>
              <a:t>(x</a:t>
            </a:r>
            <a:r>
              <a:rPr lang="en-US" sz="1400" baseline="-25000" dirty="0" smtClean="0">
                <a:latin typeface="Arial Black" pitchFamily="34" charset="0"/>
              </a:rPr>
              <a:t>n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0</a:t>
            </a:r>
            <a:r>
              <a:rPr lang="en-US" sz="1400" dirty="0" smtClean="0">
                <a:latin typeface="Arial Black" pitchFamily="34" charset="0"/>
              </a:rPr>
              <a:t>)(x</a:t>
            </a:r>
            <a:r>
              <a:rPr lang="en-US" sz="1400" baseline="-25000" dirty="0" smtClean="0">
                <a:latin typeface="Arial Black" pitchFamily="34" charset="0"/>
              </a:rPr>
              <a:t>n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1</a:t>
            </a:r>
            <a:r>
              <a:rPr lang="en-US" sz="1400" dirty="0" smtClean="0">
                <a:latin typeface="Arial Black" pitchFamily="34" charset="0"/>
              </a:rPr>
              <a:t>)…….(x</a:t>
            </a:r>
            <a:r>
              <a:rPr lang="en-US" sz="1400" baseline="-25000" dirty="0" smtClean="0">
                <a:latin typeface="Arial Black" pitchFamily="34" charset="0"/>
              </a:rPr>
              <a:t>n</a:t>
            </a:r>
            <a:r>
              <a:rPr lang="en-US" sz="1400" dirty="0" smtClean="0">
                <a:latin typeface="Arial Black" pitchFamily="34" charset="0"/>
              </a:rPr>
              <a:t>-x</a:t>
            </a:r>
            <a:r>
              <a:rPr lang="en-US" sz="1400" baseline="-25000" dirty="0" smtClean="0">
                <a:latin typeface="Arial Black" pitchFamily="34" charset="0"/>
              </a:rPr>
              <a:t>n-1</a:t>
            </a:r>
            <a:r>
              <a:rPr lang="en-US" sz="1400" dirty="0" smtClean="0">
                <a:latin typeface="Arial Black" pitchFamily="34" charset="0"/>
              </a:rPr>
              <a:t>)</a:t>
            </a:r>
            <a:br>
              <a:rPr lang="en-US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/>
            </a:r>
            <a:br>
              <a:rPr lang="en-US" sz="1400" dirty="0" smtClean="0">
                <a:latin typeface="Arial Black" pitchFamily="34" charset="0"/>
              </a:rPr>
            </a:b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        =  </a:t>
            </a:r>
            <a:r>
              <a:rPr lang="en-US" sz="1400" u="sng" dirty="0" smtClean="0">
                <a:latin typeface="Arial Black" pitchFamily="34" charset="0"/>
              </a:rPr>
              <a:t>(27-17)(27-31)(27-35)</a:t>
            </a:r>
            <a:r>
              <a:rPr lang="en-US" sz="1400" dirty="0" smtClean="0">
                <a:latin typeface="Arial Black" pitchFamily="34" charset="0"/>
              </a:rPr>
              <a:t>68.7</a:t>
            </a:r>
            <a:r>
              <a:rPr lang="en-US" sz="1400" baseline="-25000" dirty="0" smtClean="0">
                <a:latin typeface="Arial Black" pitchFamily="34" charset="0"/>
              </a:rPr>
              <a:t> </a:t>
            </a:r>
            <a:r>
              <a:rPr lang="en-US" sz="1400" dirty="0" smtClean="0">
                <a:latin typeface="Arial Black" pitchFamily="34" charset="0"/>
              </a:rPr>
              <a:t>+</a:t>
            </a:r>
            <a:r>
              <a:rPr lang="en-US" sz="1400" u="sng" dirty="0" smtClean="0">
                <a:latin typeface="Arial Black" pitchFamily="34" charset="0"/>
              </a:rPr>
              <a:t>(27-17)(27-31)(27-35)</a:t>
            </a:r>
            <a:r>
              <a:rPr lang="en-US" sz="1400" dirty="0" smtClean="0">
                <a:latin typeface="Arial Black" pitchFamily="34" charset="0"/>
              </a:rPr>
              <a:t>64</a:t>
            </a:r>
            <a:r>
              <a:rPr lang="en-US" sz="1400" baseline="-25000" dirty="0" smtClean="0">
                <a:latin typeface="Arial Black" pitchFamily="34" charset="0"/>
              </a:rPr>
              <a:t> </a:t>
            </a:r>
            <a:r>
              <a:rPr lang="en-US" sz="1400" dirty="0" smtClean="0">
                <a:latin typeface="Arial Black" pitchFamily="34" charset="0"/>
              </a:rPr>
              <a:t>+ </a:t>
            </a:r>
            <a:r>
              <a:rPr lang="en-US" sz="1400" u="sng" dirty="0" smtClean="0">
                <a:latin typeface="Arial Black" pitchFamily="34" charset="0"/>
              </a:rPr>
              <a:t>(27-17)(27-31)(27-35)</a:t>
            </a:r>
            <a:r>
              <a:rPr lang="en-US" sz="1400" dirty="0" smtClean="0">
                <a:latin typeface="Arial Black" pitchFamily="34" charset="0"/>
              </a:rPr>
              <a:t>44</a:t>
            </a:r>
            <a:r>
              <a:rPr lang="en-US" sz="1400" baseline="-25000" dirty="0" smtClean="0">
                <a:latin typeface="Arial Black" pitchFamily="34" charset="0"/>
              </a:rPr>
              <a:t> </a:t>
            </a:r>
            <a:r>
              <a:rPr lang="en-US" sz="1400" dirty="0" smtClean="0">
                <a:latin typeface="Arial Black" pitchFamily="34" charset="0"/>
              </a:rPr>
              <a:t> 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baseline="-25000" dirty="0" smtClean="0">
                <a:latin typeface="Arial Black" pitchFamily="34" charset="0"/>
              </a:rPr>
              <a:t>                    </a:t>
            </a:r>
            <a:r>
              <a:rPr lang="en-US" sz="1400" dirty="0" smtClean="0">
                <a:latin typeface="Arial Black" pitchFamily="34" charset="0"/>
              </a:rPr>
              <a:t>(14-17)(14-31)(14-35)          (17-14)(17-31)(17-35)          (31-14)(31-17)(31-35) 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      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IN" sz="1400" dirty="0" smtClean="0">
                <a:latin typeface="Arial Black" pitchFamily="34" charset="0"/>
              </a:rPr>
              <a:t>+</a:t>
            </a:r>
            <a:r>
              <a:rPr lang="en-US" sz="1400" u="sng" dirty="0" smtClean="0">
                <a:latin typeface="Arial Black" pitchFamily="34" charset="0"/>
              </a:rPr>
              <a:t>(27-14)(27-31)(27-17)</a:t>
            </a:r>
            <a:r>
              <a:rPr lang="en-US" sz="1400" dirty="0" smtClean="0">
                <a:latin typeface="Arial Black" pitchFamily="34" charset="0"/>
              </a:rPr>
              <a:t>39.1 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dirty="0" smtClean="0">
                <a:latin typeface="Arial Black" pitchFamily="34" charset="0"/>
              </a:rPr>
              <a:t>(35.4-14)(35-17)(35-31)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400" baseline="-25000" dirty="0" smtClean="0">
                <a:latin typeface="Arial Black" pitchFamily="34" charset="0"/>
              </a:rPr>
              <a:t>     </a:t>
            </a:r>
            <a:r>
              <a:rPr lang="en-US" sz="1400" dirty="0" smtClean="0">
                <a:latin typeface="Arial Black" pitchFamily="34" charset="0"/>
              </a:rPr>
              <a:t>=20.5266+35.2169+48.0672-13.4479</a:t>
            </a:r>
            <a:r>
              <a:rPr lang="en-IN" sz="1400" dirty="0" smtClean="0">
                <a:latin typeface="Arial Black" pitchFamily="34" charset="0"/>
              </a:rPr>
              <a:t/>
            </a:r>
            <a:br>
              <a:rPr lang="en-IN" sz="1400" dirty="0" smtClean="0">
                <a:latin typeface="Arial Black" pitchFamily="34" charset="0"/>
              </a:rPr>
            </a:br>
            <a:r>
              <a:rPr lang="en-US" sz="1200" dirty="0" smtClean="0"/>
              <a:t>   </a:t>
            </a:r>
            <a:r>
              <a:rPr lang="en-US" sz="1200" dirty="0" smtClean="0">
                <a:latin typeface="Arial Black" pitchFamily="34" charset="0"/>
              </a:rPr>
              <a:t>=49.3104</a:t>
            </a:r>
            <a:r>
              <a:rPr lang="en-IN" sz="1200" dirty="0" smtClean="0">
                <a:latin typeface="Arial Black" pitchFamily="34" charset="0"/>
              </a:rPr>
              <a:t/>
            </a:r>
            <a:br>
              <a:rPr lang="en-IN" sz="1200" dirty="0" smtClean="0">
                <a:latin typeface="Arial Black" pitchFamily="34" charset="0"/>
              </a:rPr>
            </a:br>
            <a:endParaRPr lang="en-IN" sz="1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INTERPOLATION AND SOLUTION OF ALGEBRAIC AND TRANSCENDENTAL EQUATIONS.</a:t>
            </a:r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INTRODUCTION</a:t>
            </a:r>
            <a: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IN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endParaRPr lang="en-IN" dirty="0">
              <a:solidFill>
                <a:schemeClr val="accent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2200" y="1295400"/>
            <a:ext cx="6019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 Black" pitchFamily="34" charset="0"/>
              </a:rPr>
              <a:t> Interpolation denotes the process of computing the value of a function for any value of the independent variable within the interval for which some values are given. </a:t>
            </a:r>
            <a:r>
              <a:rPr lang="en-IN" sz="2400" dirty="0" smtClean="0">
                <a:latin typeface="Arial Black" pitchFamily="34" charset="0"/>
              </a:rPr>
              <a:t/>
            </a:r>
            <a:br>
              <a:rPr lang="en-IN" sz="2400" dirty="0" smtClean="0">
                <a:latin typeface="Arial Black" pitchFamily="34" charset="0"/>
              </a:rPr>
            </a:br>
            <a:endParaRPr lang="en-IN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Interpolation is a fundamental operation in mathematics it has been described as a art of reading </a:t>
            </a:r>
            <a:r>
              <a:rPr lang="en-US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 Black" pitchFamily="34" charset="0"/>
                <a:cs typeface="Arial" pitchFamily="34" charset="0"/>
              </a:rPr>
            </a:br>
            <a:r>
              <a:rPr lang="en-US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between the lines of the tables. </a:t>
            </a:r>
            <a:r>
              <a:rPr lang="en-US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 Black" pitchFamily="34" charset="0"/>
                <a:cs typeface="Arial" pitchFamily="34" charset="0"/>
              </a:rPr>
            </a:b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Suppose the following table represents a set of corresponding values of two equations</a:t>
            </a:r>
            <a:r>
              <a:rPr lang="en-IN" dirty="0" smtClean="0"/>
              <a:t>  </a:t>
            </a:r>
            <a:r>
              <a:rPr lang="en-US" dirty="0" smtClean="0"/>
              <a:t>X and y .</a:t>
            </a:r>
            <a:br>
              <a:rPr lang="en-US" dirty="0" smtClean="0"/>
            </a:br>
            <a:r>
              <a:rPr lang="en-US" dirty="0" smtClean="0"/>
              <a:t>X :   x₀    x₁     x₂………………..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Y :	 y₀	   y₁	y ₂………………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.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dirty="0" smtClean="0"/>
              <a:t>We may require the value of y=y</a:t>
            </a:r>
            <a:r>
              <a:rPr lang="en-US" baseline="-25000" dirty="0" smtClean="0"/>
              <a:t>r</a:t>
            </a:r>
            <a:r>
              <a:rPr lang="en-US" dirty="0" smtClean="0"/>
              <a:t> corresponding to a value x=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r</a:t>
            </a:r>
            <a:r>
              <a:rPr lang="en-US" dirty="0" smtClean="0"/>
              <a:t> between x</a:t>
            </a:r>
            <a:r>
              <a:rPr lang="en-US" baseline="-25000" dirty="0" smtClean="0"/>
              <a:t>0</a:t>
            </a:r>
            <a:r>
              <a:rPr lang="en-US" dirty="0" smtClean="0"/>
              <a:t> and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.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609601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Suppose the following table represents a set of corresponding values of two equations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US" sz="2800" dirty="0" smtClean="0"/>
              <a:t>X and y . 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US" sz="2800" dirty="0" smtClean="0"/>
              <a:t>X :	x₀              x₁        x₂………………..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US" sz="2800" dirty="0" smtClean="0"/>
              <a:t>Y :	 y₀	   y₁	y ₂………………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.</a:t>
            </a: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US" sz="2800" dirty="0" smtClean="0"/>
              <a:t>We may require the value of y=y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 corresponding to a value x=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r</a:t>
            </a:r>
            <a:r>
              <a:rPr lang="en-US" sz="2800" dirty="0" smtClean="0"/>
              <a:t> between 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and 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. Thus interpolation denotes the process of computing the value of a function for any value of the independent variable within the interval for which some values are given. 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4712873"/>
            <a:ext cx="24382829" cy="951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6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The term extrapolation is used to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denote the process of finding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values outside this interval.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However the term interpolation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is supplied to both process.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Example : Y=X</a:t>
            </a: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+2X+5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-629937"/>
            <a:ext cx="8229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 GREGORY FORWARD INTERPOLATION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Let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=f(x) be a function which takes a value y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,y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………….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corresponding to the value 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,x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…….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x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of the independent variable of x.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let the value of x be at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equi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-distant intervals.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=y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+p∆y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p(p-1)∆</a:t>
            </a:r>
            <a:r>
              <a:rPr kumimoji="0" lang="en-US" sz="2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p(p-1)(p-2)∆</a:t>
            </a:r>
            <a:r>
              <a:rPr kumimoji="0" lang="en-US" sz="2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+</a:t>
            </a:r>
            <a:endParaRPr lang="en-US" sz="2400" baseline="-300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	</a:t>
            </a:r>
            <a:r>
              <a:rPr lang="en-US" sz="2400" dirty="0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2ḷ		3ḷ</a:t>
            </a:r>
            <a:endParaRPr lang="en-US" sz="2400" dirty="0" smtClean="0">
              <a:latin typeface="Arial Black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aseline="-30000" dirty="0" smtClean="0"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…………………………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p(p-1(p-2)……(p-(n-1))∆</a:t>
            </a:r>
            <a:r>
              <a:rPr kumimoji="0" lang="en-US" sz="2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</a:t>
            </a: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y</a:t>
            </a:r>
            <a:r>
              <a:rPr kumimoji="0" lang="en-US" sz="2400" b="0" i="0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0</a:t>
            </a: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­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</a:t>
            </a:r>
            <a:r>
              <a:rPr lang="en-US" sz="2400" dirty="0" err="1" smtClean="0">
                <a:latin typeface="Arial Black" pitchFamily="34" charset="0"/>
                <a:ea typeface="Times New Roman" pitchFamily="18" charset="0"/>
                <a:cs typeface="Calibri" pitchFamily="34" charset="0"/>
              </a:rPr>
              <a:t>nḷ</a:t>
            </a:r>
            <a:endParaRPr lang="en-US" sz="2400" dirty="0" smtClean="0"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                                 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It is known as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forward interpolation formula.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798686"/>
            <a:ext cx="7086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This formula is used to interpolate the value of y near the beginning of a set of tabular value.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Problem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1.Following are the data from the steam table.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Temperature C° 	140	150	160	170	180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Pressure 	          3.685	4.854	6.302	8.076 	10.225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Using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newtons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Calibri" pitchFamily="34" charset="0"/>
              </a:rPr>
              <a:t> formula find the pressure of a steam for a temperature 142°?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488</Words>
  <Application>Microsoft Office PowerPoint</Application>
  <PresentationFormat>On-screen Show (4:3)</PresentationFormat>
  <Paragraphs>370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                                                         NUMERICAL METHODS</vt:lpstr>
      <vt:lpstr>INTERPOLATION AND SOLUTION OF ALGEBRAIC AND TRANSCENDENTAL EQUATIONS. INTRODUCTION </vt:lpstr>
      <vt:lpstr>Slide 3</vt:lpstr>
      <vt:lpstr>Interpolation is a fundamental operation in mathematics it has been described as a art of reading  between the lines of the tables.  </vt:lpstr>
      <vt:lpstr>          Suppose the following table represents a set of corresponding values of two equations  X and y . X :   x₀    x₁     x₂………………..xn Y :  y₀    y₁ y ₂……………… yn. We may require the value of y=yr corresponding to a value x=xr between x0 and xn .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LAGRANGE’S INTERPOLATION FORMULA </vt:lpstr>
      <vt:lpstr>                                                      1.Given the values                             x :14 17 31 35         f(x): 64 44 39.1 find the value of f(x) corresponding of x=27   solution: since there are only fours corresponding pairs of values given in the polynomial representing the data is x0=14  x1=17 x2=31 x3=35  y0=68.7    y1=64 y2=44 y3=39.1  by lagrange’s interpolation formula y=f(x)=(x-x1)(x-x2)……….(x-xn)y0 + (x-x0)(x-x2)……….(x-xn)y1  +……+(x-x0)(x-x1)……….(x-xn-1)yn                    (x0-x1)(x0-x2)……….(x0-xn)    (x1-x0)(x1-x2)…….(x1-xn)                     (xn-x0)(xn-x1)…….(xn-xn-1)           =  (27-17)(27-31)(27-35)68.7 +(27-17)(27-31)(27-35)64 + (27-17)(27-31)(27-35)44                       (14-17)(14-31)(14-35)          (17-14)(17-31)(17-35)          (31-14)(31-17)(31-35)         +(27-14)(27-31)(27-17)39.1  (35.4-14)(35-17)(35-31)      =20.5266+35.2169+48.0672-13.4479    =49.3104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METHODS</dc:title>
  <dc:creator>DELL</dc:creator>
  <cp:lastModifiedBy>Holy</cp:lastModifiedBy>
  <cp:revision>43</cp:revision>
  <dcterms:created xsi:type="dcterms:W3CDTF">2006-08-16T00:00:00Z</dcterms:created>
  <dcterms:modified xsi:type="dcterms:W3CDTF">2018-06-25T08:06:39Z</dcterms:modified>
</cp:coreProperties>
</file>